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8" r:id="rId2"/>
    <p:sldId id="488" r:id="rId3"/>
    <p:sldId id="489" r:id="rId4"/>
    <p:sldId id="409" r:id="rId5"/>
    <p:sldId id="411" r:id="rId6"/>
    <p:sldId id="410" r:id="rId7"/>
    <p:sldId id="430" r:id="rId8"/>
    <p:sldId id="534" r:id="rId9"/>
    <p:sldId id="508" r:id="rId10"/>
    <p:sldId id="524" r:id="rId11"/>
    <p:sldId id="499" r:id="rId12"/>
    <p:sldId id="505" r:id="rId13"/>
    <p:sldId id="519" r:id="rId14"/>
    <p:sldId id="523" r:id="rId15"/>
    <p:sldId id="535" r:id="rId16"/>
    <p:sldId id="500" r:id="rId17"/>
    <p:sldId id="498" r:id="rId18"/>
    <p:sldId id="502" r:id="rId19"/>
    <p:sldId id="513" r:id="rId20"/>
    <p:sldId id="518" r:id="rId21"/>
    <p:sldId id="528" r:id="rId22"/>
    <p:sldId id="501" r:id="rId23"/>
    <p:sldId id="515" r:id="rId24"/>
    <p:sldId id="503" r:id="rId25"/>
    <p:sldId id="536" r:id="rId26"/>
    <p:sldId id="415" r:id="rId27"/>
    <p:sldId id="516" r:id="rId28"/>
    <p:sldId id="537" r:id="rId29"/>
    <p:sldId id="509" r:id="rId30"/>
    <p:sldId id="510" r:id="rId31"/>
    <p:sldId id="416" r:id="rId32"/>
    <p:sldId id="525" r:id="rId33"/>
    <p:sldId id="511" r:id="rId34"/>
    <p:sldId id="517" r:id="rId35"/>
    <p:sldId id="512" r:id="rId36"/>
    <p:sldId id="428" r:id="rId37"/>
    <p:sldId id="429" r:id="rId38"/>
    <p:sldId id="529" r:id="rId39"/>
    <p:sldId id="538" r:id="rId40"/>
    <p:sldId id="539" r:id="rId41"/>
    <p:sldId id="530" r:id="rId42"/>
    <p:sldId id="540" r:id="rId43"/>
    <p:sldId id="541" r:id="rId44"/>
  </p:sldIdLst>
  <p:sldSz cx="12192000" cy="6858000"/>
  <p:notesSz cx="6797675" cy="99266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8016" autoAdjust="0"/>
  </p:normalViewPr>
  <p:slideViewPr>
    <p:cSldViewPr snapToGrid="0">
      <p:cViewPr varScale="1">
        <p:scale>
          <a:sx n="112" d="100"/>
          <a:sy n="112" d="100"/>
        </p:scale>
        <p:origin x="930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135" cy="497837"/>
          </a:xfrm>
          <a:prstGeom prst="rect">
            <a:avLst/>
          </a:prstGeom>
        </p:spPr>
        <p:txBody>
          <a:bodyPr vert="horz" lIns="91320" tIns="45661" rIns="91320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6" y="2"/>
            <a:ext cx="2946135" cy="497837"/>
          </a:xfrm>
          <a:prstGeom prst="rect">
            <a:avLst/>
          </a:prstGeom>
        </p:spPr>
        <p:txBody>
          <a:bodyPr vert="horz" lIns="91320" tIns="45661" rIns="91320" bIns="45661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801"/>
            <a:ext cx="2946135" cy="497837"/>
          </a:xfrm>
          <a:prstGeom prst="rect">
            <a:avLst/>
          </a:prstGeom>
        </p:spPr>
        <p:txBody>
          <a:bodyPr vert="horz" lIns="91320" tIns="45661" rIns="91320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6" y="9428801"/>
            <a:ext cx="2946135" cy="497837"/>
          </a:xfrm>
          <a:prstGeom prst="rect">
            <a:avLst/>
          </a:prstGeom>
        </p:spPr>
        <p:txBody>
          <a:bodyPr vert="horz" lIns="91320" tIns="45661" rIns="91320" bIns="45661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5659" cy="498056"/>
          </a:xfrm>
          <a:prstGeom prst="rect">
            <a:avLst/>
          </a:prstGeom>
        </p:spPr>
        <p:txBody>
          <a:bodyPr vert="horz" lIns="91305" tIns="45653" rIns="91305" bIns="456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8056"/>
          </a:xfrm>
          <a:prstGeom prst="rect">
            <a:avLst/>
          </a:prstGeom>
        </p:spPr>
        <p:txBody>
          <a:bodyPr vert="horz" lIns="91305" tIns="45653" rIns="91305" bIns="45653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5" tIns="45653" rIns="91305" bIns="456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305" tIns="45653" rIns="91305" bIns="4565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8055"/>
          </a:xfrm>
          <a:prstGeom prst="rect">
            <a:avLst/>
          </a:prstGeom>
        </p:spPr>
        <p:txBody>
          <a:bodyPr vert="horz" lIns="91305" tIns="45653" rIns="91305" bIns="456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305" tIns="45653" rIns="91305" bIns="45653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3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78138" y="855663"/>
            <a:ext cx="4103687" cy="2308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95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14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09"/>
            <a:ext cx="12192000" cy="170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3" y="44105"/>
            <a:ext cx="4180176" cy="46316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789" y="3"/>
            <a:ext cx="3752851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4837" y="2"/>
            <a:ext cx="4502427" cy="46912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759"/>
            <a:ext cx="7060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Методические рекомендации Минтруда России</a:t>
            </a:r>
            <a:endParaRPr lang="ru-RU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6647041" y="5010383"/>
            <a:ext cx="53728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89" y="5842132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2021 г.</a:t>
            </a:r>
          </a:p>
        </p:txBody>
      </p:sp>
    </p:spTree>
    <p:extLst>
      <p:ext uri="{BB962C8B-B14F-4D97-AF65-F5344CB8AC3E}">
        <p14:creationId xmlns:p14="http://schemas.microsoft.com/office/powerpoint/2010/main" val="25537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5050882-5233-4CB7-876F-4D26856052A3}"/>
              </a:ext>
            </a:extLst>
          </p:cNvPr>
          <p:cNvSpPr/>
          <p:nvPr/>
        </p:nvSpPr>
        <p:spPr>
          <a:xfrm>
            <a:off x="406399" y="3840480"/>
            <a:ext cx="11379202" cy="98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6E5F9F8-E36C-4AE6-9BA4-8B740CAE2D63}"/>
              </a:ext>
            </a:extLst>
          </p:cNvPr>
          <p:cNvSpPr/>
          <p:nvPr/>
        </p:nvSpPr>
        <p:spPr>
          <a:xfrm>
            <a:off x="335280" y="1479933"/>
            <a:ext cx="11450321" cy="236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5AADE0E-560B-424A-AF6B-9EB09094F434}"/>
              </a:ext>
            </a:extLst>
          </p:cNvPr>
          <p:cNvSpPr/>
          <p:nvPr/>
        </p:nvSpPr>
        <p:spPr>
          <a:xfrm>
            <a:off x="406399" y="5045186"/>
            <a:ext cx="11379202" cy="98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12201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=""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5818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3294759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=""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344078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632248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=""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672517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41732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=""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420906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86673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=""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90327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=""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=""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97339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=""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368103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372000" y="192465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А5,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365857" y="26933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372116" y="4214283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365857" y="3451142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92EE78A-501F-4232-AC66-3D669F23665D}"/>
              </a:ext>
            </a:extLst>
          </p:cNvPr>
          <p:cNvSpPr/>
          <p:nvPr/>
        </p:nvSpPr>
        <p:spPr>
          <a:xfrm>
            <a:off x="365784" y="2307879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D2C3F99-FA31-47D9-9F81-16CD5D073A09}"/>
              </a:ext>
            </a:extLst>
          </p:cNvPr>
          <p:cNvSpPr/>
          <p:nvPr/>
        </p:nvSpPr>
        <p:spPr>
          <a:xfrm>
            <a:off x="365783" y="304421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365783" y="378633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365782" y="4527576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365785" y="1566197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371929" y="1660147"/>
            <a:ext cx="11448141" cy="130030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4A7F5F9-3174-466E-9F55-886B7607A7C4}"/>
              </a:ext>
            </a:extLst>
          </p:cNvPr>
          <p:cNvSpPr/>
          <p:nvPr/>
        </p:nvSpPr>
        <p:spPr>
          <a:xfrm>
            <a:off x="1320758" y="3157987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>
                <a16:creationId xmlns="" xmlns:a16="http://schemas.microsoft.com/office/drawing/2014/main" id="{DA6AE784-5730-428C-BDFA-43E8EC0D89CA}"/>
              </a:ext>
            </a:extLst>
          </p:cNvPr>
          <p:cNvSpPr/>
          <p:nvPr/>
        </p:nvSpPr>
        <p:spPr>
          <a:xfrm>
            <a:off x="579869" y="3302526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FC3FE4E-9EB9-4986-9701-468EC117E70E}"/>
              </a:ext>
            </a:extLst>
          </p:cNvPr>
          <p:cNvSpPr/>
          <p:nvPr/>
        </p:nvSpPr>
        <p:spPr>
          <a:xfrm>
            <a:off x="1320758" y="3928619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D6328471-3C17-4E18-942A-EF18C04B452D}"/>
              </a:ext>
            </a:extLst>
          </p:cNvPr>
          <p:cNvSpPr/>
          <p:nvPr/>
        </p:nvSpPr>
        <p:spPr>
          <a:xfrm>
            <a:off x="579869" y="407315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C3DC04E9-4EFC-443F-9D18-2305C03F9F01}"/>
              </a:ext>
            </a:extLst>
          </p:cNvPr>
          <p:cNvSpPr/>
          <p:nvPr/>
        </p:nvSpPr>
        <p:spPr>
          <a:xfrm>
            <a:off x="1320758" y="4700330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>
                <a16:creationId xmlns="" xmlns:a16="http://schemas.microsoft.com/office/drawing/2014/main" id="{477CBE9B-2C0A-43B1-92E7-5EB04255CE9A}"/>
              </a:ext>
            </a:extLst>
          </p:cNvPr>
          <p:cNvSpPr/>
          <p:nvPr/>
        </p:nvSpPr>
        <p:spPr>
          <a:xfrm>
            <a:off x="579869" y="484486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8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489771" y="3737244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446002" y="5494480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6FD865-9FC0-4DFF-B5AC-3058BED669EB}"/>
              </a:ext>
            </a:extLst>
          </p:cNvPr>
          <p:cNvSpPr txBox="1"/>
          <p:nvPr/>
        </p:nvSpPr>
        <p:spPr>
          <a:xfrm>
            <a:off x="221342" y="4763673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7375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342" y="1707151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342" y="2389056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342" y="3070961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342" y="3752866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69341" y="443477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9340" y="5116676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9339" y="579858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172543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51671" y="2451718"/>
            <a:ext cx="1125359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51671" y="3177997"/>
            <a:ext cx="11264986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3057" y="3904276"/>
            <a:ext cx="11253600" cy="13078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3056" y="5362359"/>
            <a:ext cx="11253599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200" y="1753210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201" y="2482604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201" y="321199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200" y="3968030"/>
            <a:ext cx="11253601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6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463056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463056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463056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служащего (работника)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463056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247524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B2BDF6B-EAC6-434F-A206-040BFE5EC05B}"/>
              </a:ext>
            </a:extLst>
          </p:cNvPr>
          <p:cNvSpPr/>
          <p:nvPr/>
        </p:nvSpPr>
        <p:spPr>
          <a:xfrm>
            <a:off x="463057" y="4702043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D0D39DA-F9BF-43C5-96CA-440FA7E364DE}"/>
              </a:ext>
            </a:extLst>
          </p:cNvPr>
          <p:cNvSpPr/>
          <p:nvPr/>
        </p:nvSpPr>
        <p:spPr>
          <a:xfrm>
            <a:off x="463057" y="322324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463057" y="1727247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ADC29C7-9B33-41A5-AB85-E4D5182DF472}"/>
              </a:ext>
            </a:extLst>
          </p:cNvPr>
          <p:cNvSpPr/>
          <p:nvPr/>
        </p:nvSpPr>
        <p:spPr>
          <a:xfrm>
            <a:off x="463057" y="396264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7591C7C-CDE9-42C2-B1B4-2ADDE0DB2922}"/>
              </a:ext>
            </a:extLst>
          </p:cNvPr>
          <p:cNvSpPr/>
          <p:nvPr/>
        </p:nvSpPr>
        <p:spPr>
          <a:xfrm>
            <a:off x="463056" y="541095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</a:t>
            </a:r>
            <a:r>
              <a:rPr lang="ru-RU" dirty="0" smtClean="0">
                <a:solidFill>
                  <a:schemeClr val="accent5"/>
                </a:solidFill>
              </a:rPr>
              <a:t>содержащиеся </a:t>
            </a:r>
            <a:r>
              <a:rPr lang="ru-RU" dirty="0">
                <a:solidFill>
                  <a:schemeClr val="accent5"/>
                </a:solidFill>
              </a:rPr>
              <a:t>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садоводства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огородничества)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340187" y="1783291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340186" y="2934849"/>
            <a:ext cx="11511623" cy="52983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340185" y="4736843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D52771A-906F-4EFF-8B3A-3340F7DECF8C}"/>
              </a:ext>
            </a:extLst>
          </p:cNvPr>
          <p:cNvSpPr/>
          <p:nvPr/>
        </p:nvSpPr>
        <p:spPr>
          <a:xfrm>
            <a:off x="340185" y="3604360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EAA98FD-951E-4678-867B-E46495B73E09}"/>
              </a:ext>
            </a:extLst>
          </p:cNvPr>
          <p:cNvSpPr/>
          <p:nvPr/>
        </p:nvSpPr>
        <p:spPr>
          <a:xfrm>
            <a:off x="340187" y="1815908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897B37D-FFB5-420C-A9AC-EB6BBADC898E}"/>
              </a:ext>
            </a:extLst>
          </p:cNvPr>
          <p:cNvSpPr/>
          <p:nvPr/>
        </p:nvSpPr>
        <p:spPr>
          <a:xfrm>
            <a:off x="340188" y="2706807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</a:t>
            </a:r>
            <a:r>
              <a:rPr lang="ru-RU" sz="1800" dirty="0" smtClean="0">
                <a:solidFill>
                  <a:schemeClr val="accent5"/>
                </a:solidFill>
              </a:rPr>
              <a:t>) может </a:t>
            </a:r>
            <a:r>
              <a:rPr lang="ru-RU" sz="1800" dirty="0">
                <a:solidFill>
                  <a:schemeClr val="accent5"/>
                </a:solidFill>
              </a:rPr>
              <a:t>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7E31277-60E6-4DEA-AACD-F6F2B8F4A579}"/>
              </a:ext>
            </a:extLst>
          </p:cNvPr>
          <p:cNvSpPr/>
          <p:nvPr/>
        </p:nvSpPr>
        <p:spPr>
          <a:xfrm>
            <a:off x="340186" y="3597706"/>
            <a:ext cx="11511623" cy="44089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=""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0327"/>
          <a:stretch/>
        </p:blipFill>
        <p:spPr>
          <a:xfrm>
            <a:off x="8253190" y="2593415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049F9D4-F545-4AFE-8A16-825683BA0331}"/>
              </a:ext>
            </a:extLst>
          </p:cNvPr>
          <p:cNvSpPr/>
          <p:nvPr/>
        </p:nvSpPr>
        <p:spPr>
          <a:xfrm>
            <a:off x="1753573" y="3830730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53574" y="2689403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CF127-9D34-467F-976B-AAB7F99E92C9}"/>
              </a:ext>
            </a:extLst>
          </p:cNvPr>
          <p:cNvSpPr/>
          <p:nvPr/>
        </p:nvSpPr>
        <p:spPr>
          <a:xfrm>
            <a:off x="1753574" y="5029530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5D47D969-4F82-4284-A19E-C90E11F9E57F}"/>
              </a:ext>
            </a:extLst>
          </p:cNvPr>
          <p:cNvCxnSpPr/>
          <p:nvPr/>
        </p:nvCxnSpPr>
        <p:spPr>
          <a:xfrm>
            <a:off x="378481" y="3676500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40380" y="4797188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C94A30F-8EA4-4A8D-A8F8-331DB49A68B9}"/>
              </a:ext>
            </a:extLst>
          </p:cNvPr>
          <p:cNvSpPr txBox="1"/>
          <p:nvPr/>
        </p:nvSpPr>
        <p:spPr>
          <a:xfrm>
            <a:off x="422251" y="26351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55D0C5E-8107-49C0-B1B7-963D25B27F75}"/>
              </a:ext>
            </a:extLst>
          </p:cNvPr>
          <p:cNvSpPr txBox="1"/>
          <p:nvPr/>
        </p:nvSpPr>
        <p:spPr>
          <a:xfrm>
            <a:off x="422251" y="37645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5851FE4-2BE0-4C88-B658-93E11CF33F72}"/>
              </a:ext>
            </a:extLst>
          </p:cNvPr>
          <p:cNvSpPr txBox="1"/>
          <p:nvPr/>
        </p:nvSpPr>
        <p:spPr>
          <a:xfrm>
            <a:off x="422251" y="49690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4555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2949206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451672" y="392227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451671" y="4825250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1" y="2032211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451670" y="572822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340188" y="2494840"/>
            <a:ext cx="11511623" cy="932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33AD094-DC57-4006-8742-9E6FB0F14177}"/>
              </a:ext>
            </a:extLst>
          </p:cNvPr>
          <p:cNvSpPr/>
          <p:nvPr/>
        </p:nvSpPr>
        <p:spPr>
          <a:xfrm>
            <a:off x="340188" y="3596568"/>
            <a:ext cx="11511623" cy="9322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340188" y="4680278"/>
            <a:ext cx="11511623" cy="49293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340188" y="5321665"/>
            <a:ext cx="11511623" cy="13559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451672" y="4109166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451672" y="4829480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7ACE117-2E8D-4F8F-8F4E-88CFD2B634A6}"/>
              </a:ext>
            </a:extLst>
          </p:cNvPr>
          <p:cNvSpPr/>
          <p:nvPr/>
        </p:nvSpPr>
        <p:spPr>
          <a:xfrm>
            <a:off x="451672" y="2884538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D7AFC8A-479F-4DAF-8A69-7C9A38A50345}"/>
              </a:ext>
            </a:extLst>
          </p:cNvPr>
          <p:cNvSpPr/>
          <p:nvPr/>
        </p:nvSpPr>
        <p:spPr>
          <a:xfrm>
            <a:off x="451672" y="2380224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451672" y="3388852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B669DE90-F845-4EF9-8644-7F2B206DC75E}"/>
              </a:ext>
            </a:extLst>
          </p:cNvPr>
          <p:cNvSpPr/>
          <p:nvPr/>
        </p:nvSpPr>
        <p:spPr>
          <a:xfrm>
            <a:off x="451672" y="5333794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7E8D46FA-F519-4742-9B41-3F54BE744561}"/>
              </a:ext>
            </a:extLst>
          </p:cNvPr>
          <p:cNvSpPr/>
          <p:nvPr/>
        </p:nvSpPr>
        <p:spPr>
          <a:xfrm>
            <a:off x="451672" y="6054108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163 Методических рекомендаций 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68" y="2058333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8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51668" y="4734530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51668" y="5277676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51668" y="5820822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51668" y="6363968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1" y="5557507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733052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5009" y="3595400"/>
            <a:ext cx="4896000" cy="1123476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5008" y="6045614"/>
            <a:ext cx="4896000" cy="28216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0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5009" y="4779243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898698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0" y="5236486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616" y="2465511"/>
            <a:ext cx="4896000" cy="109125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3"/>
            <a:ext cx="4896000" cy="1351709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AAD85CA-9E85-48F8-B45A-6E3F9D2411E8}"/>
              </a:ext>
            </a:extLst>
          </p:cNvPr>
          <p:cNvSpPr/>
          <p:nvPr/>
        </p:nvSpPr>
        <p:spPr>
          <a:xfrm>
            <a:off x="975009" y="541561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:p14="http://schemas.microsoft.com/office/powerpoint/2010/main" val="1843080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2"/>
            <a:ext cx="4894944" cy="31218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6995" y="1519350"/>
            <a:ext cx="4894944" cy="139443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894944" cy="110160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5008" y="352032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5008" y="417889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Неправильно </a:t>
            </a:r>
            <a:r>
              <a:rPr lang="ru-RU" sz="1800" dirty="0" smtClean="0">
                <a:solidFill>
                  <a:schemeClr val="accent5"/>
                </a:solidFill>
              </a:rPr>
              <a:t>указываются остатки </a:t>
            </a:r>
            <a:r>
              <a:rPr lang="ru-RU" sz="1800" dirty="0">
                <a:solidFill>
                  <a:schemeClr val="accent5"/>
                </a:solidFill>
              </a:rPr>
              <a:t>по </a:t>
            </a:r>
            <a:r>
              <a:rPr lang="ru-RU" sz="1800" dirty="0" smtClean="0">
                <a:solidFill>
                  <a:schemeClr val="accent5"/>
                </a:solidFill>
              </a:rPr>
              <a:t>счетам (особенно в части кредитов и овердрафтов)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5009" y="1516156"/>
            <a:ext cx="4894943" cy="57763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5008" y="2839681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5009" y="2159040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5007" y="5326170"/>
            <a:ext cx="10246931" cy="139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894944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6236835"/>
            <a:ext cx="11448141" cy="4536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1660148"/>
            <a:ext cx="11448141" cy="78037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F4BAD4B-0502-4A33-A20A-52FC36FA5B27}"/>
              </a:ext>
            </a:extLst>
          </p:cNvPr>
          <p:cNvSpPr/>
          <p:nvPr/>
        </p:nvSpPr>
        <p:spPr>
          <a:xfrm>
            <a:off x="1320758" y="266940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="" xmlns:a16="http://schemas.microsoft.com/office/drawing/2014/main" id="{62C35F15-61DE-4BD7-9E9D-7BFA2937D4B5}"/>
              </a:ext>
            </a:extLst>
          </p:cNvPr>
          <p:cNvSpPr/>
          <p:nvPr/>
        </p:nvSpPr>
        <p:spPr>
          <a:xfrm>
            <a:off x="579869" y="272364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615347C-86D2-4743-A1B8-19DACFEE91F6}"/>
              </a:ext>
            </a:extLst>
          </p:cNvPr>
          <p:cNvSpPr/>
          <p:nvPr/>
        </p:nvSpPr>
        <p:spPr>
          <a:xfrm>
            <a:off x="1320758" y="3148175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>
                <a16:creationId xmlns="" xmlns:a16="http://schemas.microsoft.com/office/drawing/2014/main" id="{EA72743B-7464-4F1D-B196-5992C6861C5F}"/>
              </a:ext>
            </a:extLst>
          </p:cNvPr>
          <p:cNvSpPr/>
          <p:nvPr/>
        </p:nvSpPr>
        <p:spPr>
          <a:xfrm>
            <a:off x="579869" y="318471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7693524-54BF-4135-894C-463893BD59CA}"/>
              </a:ext>
            </a:extLst>
          </p:cNvPr>
          <p:cNvSpPr/>
          <p:nvPr/>
        </p:nvSpPr>
        <p:spPr>
          <a:xfrm>
            <a:off x="1320758" y="3634245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>
                <a16:creationId xmlns="" xmlns:a16="http://schemas.microsoft.com/office/drawing/2014/main" id="{D0DA9716-87C8-4AC5-982C-5EE8BB84465D}"/>
              </a:ext>
            </a:extLst>
          </p:cNvPr>
          <p:cNvSpPr/>
          <p:nvPr/>
        </p:nvSpPr>
        <p:spPr>
          <a:xfrm>
            <a:off x="579869" y="377878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12F0DDA-9547-4FC6-8664-F8F7BEF3695D}"/>
              </a:ext>
            </a:extLst>
          </p:cNvPr>
          <p:cNvSpPr/>
          <p:nvPr/>
        </p:nvSpPr>
        <p:spPr>
          <a:xfrm>
            <a:off x="1320758" y="42910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>
                <a16:creationId xmlns="" xmlns:a16="http://schemas.microsoft.com/office/drawing/2014/main" id="{143F176D-A938-494A-9CE5-E0592E5912A0}"/>
              </a:ext>
            </a:extLst>
          </p:cNvPr>
          <p:cNvSpPr/>
          <p:nvPr/>
        </p:nvSpPr>
        <p:spPr>
          <a:xfrm>
            <a:off x="579869" y="440159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157B3FA2-8C1F-4E73-BD89-1DE06B0782CB}"/>
              </a:ext>
            </a:extLst>
          </p:cNvPr>
          <p:cNvSpPr/>
          <p:nvPr/>
        </p:nvSpPr>
        <p:spPr>
          <a:xfrm>
            <a:off x="2098742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гражданские служащие субъектов </a:t>
            </a: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73C50FA4-1A5E-438B-9C5F-0CB07F59BFF3}"/>
              </a:ext>
            </a:extLst>
          </p:cNvPr>
          <p:cNvSpPr/>
          <p:nvPr/>
        </p:nvSpPr>
        <p:spPr>
          <a:xfrm>
            <a:off x="7044828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D42B305E-256E-412D-AF05-8057C952AAC0}"/>
              </a:ext>
            </a:extLst>
          </p:cNvPr>
          <p:cNvSpPr/>
          <p:nvPr/>
        </p:nvSpPr>
        <p:spPr>
          <a:xfrm>
            <a:off x="371929" y="5684264"/>
            <a:ext cx="11448141" cy="451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3797846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2612443"/>
            <a:ext cx="11448141" cy="1072922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42704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371929" y="4788587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EB24C0F-B028-4A3B-9923-229C6737AD33}"/>
              </a:ext>
            </a:extLst>
          </p:cNvPr>
          <p:cNvSpPr/>
          <p:nvPr/>
        </p:nvSpPr>
        <p:spPr>
          <a:xfrm>
            <a:off x="371929" y="5779328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:p14="http://schemas.microsoft.com/office/powerpoint/2010/main" val="26145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 </a:t>
            </a:r>
            <a:r>
              <a:rPr lang="ru-RU" sz="1800" b="1" dirty="0"/>
              <a:t>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70136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EE71088-4231-45E3-B2FC-A80565C00991}"/>
              </a:ext>
            </a:extLst>
          </p:cNvPr>
          <p:cNvSpPr/>
          <p:nvPr/>
        </p:nvSpPr>
        <p:spPr>
          <a:xfrm>
            <a:off x="1097280" y="3003286"/>
            <a:ext cx="10688321" cy="190399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супруг (супругов) и несовершеннолетних детей запрет не предусмотрен в таком случае)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5649F24-A6A3-45DE-BEF2-3FB4D1446C9E}"/>
              </a:ext>
            </a:extLst>
          </p:cNvPr>
          <p:cNvSpPr txBox="1"/>
          <p:nvPr/>
        </p:nvSpPr>
        <p:spPr>
          <a:xfrm>
            <a:off x="371929" y="5105531"/>
            <a:ext cx="11448140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5"/>
                </a:solidFill>
                <a:effectLst/>
              </a:rPr>
              <a:t>В течение трех месяцев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(с </a:t>
            </a:r>
            <a:r>
              <a:rPr lang="ru-RU" b="0" i="0" dirty="0">
                <a:solidFill>
                  <a:schemeClr val="accent5"/>
                </a:solidFill>
                <a:effectLst/>
              </a:rPr>
              <a:t>1 января 2021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года) </a:t>
            </a:r>
            <a:r>
              <a:rPr lang="ru-RU" dirty="0">
                <a:solidFill>
                  <a:schemeClr val="accent5"/>
                </a:solidFill>
              </a:rPr>
              <a:t>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иностранным правом, и цифровой </a:t>
            </a:r>
            <a:r>
              <a:rPr lang="ru-RU" dirty="0" smtClean="0">
                <a:solidFill>
                  <a:schemeClr val="accent5"/>
                </a:solidFill>
              </a:rPr>
              <a:t>валюты 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5544"/>
              </p:ext>
            </p:extLst>
          </p:nvPr>
        </p:nvGraphicFramePr>
        <p:xfrm>
          <a:off x="451669" y="2711998"/>
          <a:ext cx="110889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=""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56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40668"/>
              </p:ext>
            </p:extLst>
          </p:nvPr>
        </p:nvGraphicFramePr>
        <p:xfrm>
          <a:off x="451669" y="2711998"/>
          <a:ext cx="11088915" cy="364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=""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65305"/>
              </p:ext>
            </p:extLst>
          </p:nvPr>
        </p:nvGraphicFramePr>
        <p:xfrm>
          <a:off x="451669" y="2711998"/>
          <a:ext cx="110889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501163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328612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3511009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8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</a:t>
            </a:r>
            <a:r>
              <a:rPr lang="ru-RU" b="1" dirty="0" smtClean="0"/>
              <a:t>необходимые </a:t>
            </a:r>
            <a:r>
              <a:rPr lang="ru-RU" b="1" dirty="0"/>
              <a:t>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6027" y="3074502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4399" y="5784142"/>
            <a:ext cx="5443200" cy="875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беззаявительном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475" y="37536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632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100" y="5119005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  <p:extLst>
      <p:ext uri="{BB962C8B-B14F-4D97-AF65-F5344CB8AC3E}">
        <p14:creationId xmlns:p14="http://schemas.microsoft.com/office/powerpoint/2010/main" val="7173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3121"/>
            <a:ext cx="5443200" cy="2444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</a:t>
            </a:r>
            <a:r>
              <a:rPr lang="ru-RU" dirty="0" smtClean="0">
                <a:solidFill>
                  <a:schemeClr val="accent5"/>
                </a:solidFill>
              </a:rPr>
              <a:t>семьи служащего </a:t>
            </a:r>
            <a:r>
              <a:rPr lang="ru-RU" dirty="0">
                <a:solidFill>
                  <a:schemeClr val="accent5"/>
                </a:solidFill>
              </a:rPr>
              <a:t>(работника) </a:t>
            </a: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696" y="4774614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3171" y="3436051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696" y="546793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C762DC2-48C4-443D-AA49-62D00B67C60B}"/>
              </a:ext>
            </a:extLst>
          </p:cNvPr>
          <p:cNvSpPr/>
          <p:nvPr/>
        </p:nvSpPr>
        <p:spPr>
          <a:xfrm>
            <a:off x="6393171" y="612783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  <p:extLst>
      <p:ext uri="{BB962C8B-B14F-4D97-AF65-F5344CB8AC3E}">
        <p14:creationId xmlns:p14="http://schemas.microsoft.com/office/powerpoint/2010/main" val="28807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538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не </a:t>
            </a:r>
            <a:r>
              <a:rPr lang="ru-RU" b="1" dirty="0">
                <a:solidFill>
                  <a:schemeClr val="accent5"/>
                </a:solidFill>
              </a:rPr>
              <a:t>является основанием права собственности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на </a:t>
            </a:r>
            <a:r>
              <a:rPr lang="ru-RU" b="1" dirty="0">
                <a:solidFill>
                  <a:schemeClr val="accent5"/>
                </a:solidFill>
              </a:rPr>
              <a:t>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6" y="3485277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с </a:t>
            </a:r>
            <a:r>
              <a:rPr lang="ru-RU" b="1" dirty="0">
                <a:solidFill>
                  <a:schemeClr val="accent5"/>
                </a:solidFill>
              </a:rPr>
              <a:t>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49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369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6" y="20824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в </a:t>
            </a:r>
            <a:r>
              <a:rPr lang="ru-RU" b="1" dirty="0">
                <a:solidFill>
                  <a:schemeClr val="accent5"/>
                </a:solidFill>
              </a:rPr>
              <a:t>подразделе 6.2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09051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064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36551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334369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28130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2325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1948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3483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0109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25835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723351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45124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53636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7481</TotalTime>
  <Words>3840</Words>
  <Application>Microsoft Office PowerPoint</Application>
  <PresentationFormat>Широкоэкранный</PresentationFormat>
  <Paragraphs>473</Paragraphs>
  <Slides>43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Aharoni</vt:lpstr>
      <vt:lpstr>Arial</vt:lpstr>
      <vt:lpstr>Arial Black</vt:lpstr>
      <vt:lpstr>Bookman Old Style</vt:lpstr>
      <vt:lpstr>Calibri</vt:lpstr>
      <vt:lpstr>Calibri Light</vt:lpstr>
      <vt:lpstr>Ebrima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Антикоррупционное декларирование</dc:title>
  <dc:creator>Никита</dc:creator>
  <cp:lastModifiedBy>Максимова</cp:lastModifiedBy>
  <cp:revision>634</cp:revision>
  <cp:lastPrinted>2021-03-17T15:12:41Z</cp:lastPrinted>
  <dcterms:created xsi:type="dcterms:W3CDTF">2015-10-24T19:54:13Z</dcterms:created>
  <dcterms:modified xsi:type="dcterms:W3CDTF">2021-04-12T01:41:27Z</dcterms:modified>
</cp:coreProperties>
</file>